
<file path=[Content_Types].xml><?xml version="1.0" encoding="utf-8"?>
<Types xmlns="http://schemas.openxmlformats.org/package/2006/content-types">
  <Default Extension="png" ContentType="image/png"/>
  <Default Extension="pdf" ContentType="application/pd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5" r:id="rId3"/>
    <p:sldId id="257" r:id="rId4"/>
    <p:sldId id="258" r:id="rId5"/>
    <p:sldId id="259" r:id="rId6"/>
    <p:sldId id="260" r:id="rId7"/>
    <p:sldId id="261" r:id="rId8"/>
    <p:sldId id="262" r:id="rId9"/>
    <p:sldId id="263" r:id="rId10"/>
    <p:sldId id="264"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33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985D81B-8898-C746-B6F8-A41AAF5D5F60}"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36E0A-2FF9-2F48-8CDC-AF2BF39AC646}" type="slidenum">
              <a:rPr lang="en-US" smtClean="0"/>
              <a:pPr/>
              <a:t>‹#›</a:t>
            </a:fld>
            <a:endParaRPr lang="en-US"/>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5D81B-8898-C746-B6F8-A41AAF5D5F60}" type="datetimeFigureOut">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36E0A-2FF9-2F48-8CDC-AF2BF39AC646}" type="slidenum">
              <a:rPr lang="en-US" smtClean="0"/>
              <a:pPr/>
              <a:t>‹#›</a:t>
            </a:fld>
            <a:endParaRPr lang="en-US"/>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985D81B-8898-C746-B6F8-A41AAF5D5F60}"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36E0A-2FF9-2F48-8CDC-AF2BF39AC646}" type="slidenum">
              <a:rPr lang="en-US" smtClean="0"/>
              <a:pPr/>
              <a:t>‹#›</a:t>
            </a:fld>
            <a:endParaRPr lang="en-US"/>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556499" y="6356350"/>
            <a:ext cx="1148229" cy="365125"/>
          </a:xfrm>
        </p:spPr>
        <p:txBody>
          <a:bodyPr/>
          <a:lstStyle/>
          <a:p>
            <a:fld id="{5985D81B-8898-C746-B6F8-A41AAF5D5F60}"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36E0A-2FF9-2F48-8CDC-AF2BF39AC646}" type="slidenum">
              <a:rPr lang="en-US" smtClean="0"/>
              <a:pPr/>
              <a:t>‹#›</a:t>
            </a:fld>
            <a:endParaRPr lang="en-US"/>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985D81B-8898-C746-B6F8-A41AAF5D5F60}"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36E0A-2FF9-2F48-8CDC-AF2BF39AC646}" type="slidenum">
              <a:rPr lang="en-US" smtClean="0"/>
              <a:pPr/>
              <a:t>‹#›</a:t>
            </a:fld>
            <a:endParaRPr lang="en-US"/>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985D81B-8898-C746-B6F8-A41AAF5D5F60}" type="datetimeFigureOut">
              <a:rPr lang="en-US" smtClean="0"/>
              <a:pPr/>
              <a:t>12/1/2014</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endParaRPr lang="en-US"/>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85D81B-8898-C746-B6F8-A41AAF5D5F60}"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36E0A-2FF9-2F48-8CDC-AF2BF39AC646}" type="slidenum">
              <a:rPr lang="en-US" smtClean="0"/>
              <a:pPr/>
              <a:t>‹#›</a:t>
            </a:fld>
            <a:endParaRPr lang="en-US"/>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985D81B-8898-C746-B6F8-A41AAF5D5F60}" type="datetimeFigureOut">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36E0A-2FF9-2F48-8CDC-AF2BF39AC646}" type="slidenum">
              <a:rPr lang="en-US" smtClean="0"/>
              <a:pPr/>
              <a:t>‹#›</a:t>
            </a:fld>
            <a:endParaRPr lang="en-US"/>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985D81B-8898-C746-B6F8-A41AAF5D5F60}" type="datetimeFigureOut">
              <a:rPr lang="en-US" smtClean="0"/>
              <a:pPr/>
              <a:t>12/1/2014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A36E0A-2FF9-2F48-8CDC-AF2BF39AC6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985D81B-8898-C746-B6F8-A41AAF5D5F60}" type="datetimeFigureOut">
              <a:rPr lang="en-US" smtClean="0"/>
              <a:pPr/>
              <a:t>12/1/2014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A36E0A-2FF9-2F48-8CDC-AF2BF39AC646}" type="slidenum">
              <a:rPr lang="en-US" smtClean="0"/>
              <a:pPr/>
              <a:t>‹#›</a:t>
            </a:fld>
            <a:endParaRPr lang="en-US"/>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5D81B-8898-C746-B6F8-A41AAF5D5F60}" type="datetimeFigureOut">
              <a:rPr lang="en-US" smtClean="0"/>
              <a:pPr/>
              <a:t>12/1/2014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A36E0A-2FF9-2F48-8CDC-AF2BF39AC6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5D81B-8898-C746-B6F8-A41AAF5D5F60}" type="datetimeFigureOut">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36E0A-2FF9-2F48-8CDC-AF2BF39AC6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5000"/>
                <a:lumOff val="15000"/>
              </a:schemeClr>
            </a:gs>
            <a:gs pos="100000">
              <a:srgbClr val="800000"/>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85D81B-8898-C746-B6F8-A41AAF5D5F60}" type="datetimeFigureOut">
              <a:rPr lang="en-US" smtClean="0"/>
              <a:pPr/>
              <a:t>12/1/2014</a:t>
            </a:fld>
            <a:endParaRPr 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5A36E0A-2FF9-2F48-8CDC-AF2BF39AC64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pd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Theatre 1</a:t>
            </a:r>
            <a:endParaRPr lang="en-US" dirty="0"/>
          </a:p>
        </p:txBody>
      </p:sp>
      <p:sp>
        <p:nvSpPr>
          <p:cNvPr id="3" name="Subtitle 2"/>
          <p:cNvSpPr>
            <a:spLocks noGrp="1"/>
          </p:cNvSpPr>
          <p:nvPr>
            <p:ph type="subTitle" idx="1"/>
          </p:nvPr>
        </p:nvSpPr>
        <p:spPr/>
        <p:txBody>
          <a:bodyPr/>
          <a:lstStyle/>
          <a:p>
            <a:r>
              <a:rPr lang="en-US" dirty="0" smtClean="0"/>
              <a:t>Origins of Theatre</a:t>
            </a:r>
            <a:endParaRPr lang="en-US" dirty="0"/>
          </a:p>
        </p:txBody>
      </p:sp>
      <p:pic>
        <p:nvPicPr>
          <p:cNvPr id="4" name="Picture 3" descr="School-Logo-FINISHED.png"/>
          <p:cNvPicPr>
            <a:picLocks noChangeAspect="1"/>
          </p:cNvPicPr>
          <p:nvPr/>
        </p:nvPicPr>
        <p:blipFill>
          <a:blip r:embed="rId2"/>
          <a:stretch>
            <a:fillRect/>
          </a:stretch>
        </p:blipFill>
        <p:spPr>
          <a:xfrm>
            <a:off x="411794" y="266597"/>
            <a:ext cx="3899490" cy="375036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Entertainment</a:t>
            </a:r>
            <a:endParaRPr lang="en-US" dirty="0"/>
          </a:p>
        </p:txBody>
      </p:sp>
      <p:sp>
        <p:nvSpPr>
          <p:cNvPr id="3" name="Content Placeholder 2"/>
          <p:cNvSpPr>
            <a:spLocks noGrp="1"/>
          </p:cNvSpPr>
          <p:nvPr>
            <p:ph idx="1"/>
          </p:nvPr>
        </p:nvSpPr>
        <p:spPr/>
        <p:txBody>
          <a:bodyPr/>
          <a:lstStyle/>
          <a:p>
            <a:r>
              <a:rPr lang="en-US" dirty="0" smtClean="0"/>
              <a:t>In almost every culture and every age, individuals or small groups with acrobatic, musical, or other skills have entertained others. </a:t>
            </a:r>
            <a:endParaRPr lang="en-US" dirty="0"/>
          </a:p>
        </p:txBody>
      </p:sp>
      <p:pic>
        <p:nvPicPr>
          <p:cNvPr id="4" name="Picture 3"/>
          <p:cNvPicPr>
            <a:picLocks noChangeAspect="1"/>
          </p:cNvPicPr>
          <p:nvPr/>
        </p:nvPicPr>
        <p:blipFill>
          <a:blip r:embed="rId2"/>
          <a:stretch>
            <a:fillRect/>
          </a:stretch>
        </p:blipFill>
        <p:spPr>
          <a:xfrm>
            <a:off x="5745555" y="3689232"/>
            <a:ext cx="2941245" cy="277554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 of Theatre Pitfalls</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latin typeface="Arial"/>
                <a:ea typeface="Times New Roman"/>
                <a:cs typeface="Arial"/>
              </a:rPr>
              <a:t>There are in fact significant differences between religious rituals/ceremonies and theatre performances.  </a:t>
            </a:r>
          </a:p>
          <a:p>
            <a:pPr lvl="1" algn="just"/>
            <a:r>
              <a:rPr lang="en-US" dirty="0" smtClean="0">
                <a:latin typeface="Arial"/>
                <a:ea typeface="Times New Roman"/>
                <a:cs typeface="Arial"/>
              </a:rPr>
              <a:t>For example, the Ritual Theory relies on religious goal-minded behavior at its inception, and then moves away from it in order to satisfy aesthetics and society.  </a:t>
            </a:r>
          </a:p>
          <a:p>
            <a:pPr algn="just"/>
            <a:r>
              <a:rPr lang="en-US" dirty="0" smtClean="0">
                <a:latin typeface="Arial"/>
                <a:ea typeface="Times New Roman"/>
                <a:cs typeface="Arial"/>
              </a:rPr>
              <a:t>The Mimetic Instinct Theory works well within the context of Greek theatre, but is problematic in nature. </a:t>
            </a:r>
          </a:p>
          <a:p>
            <a:pPr lvl="1" algn="just"/>
            <a:r>
              <a:rPr lang="en-US" dirty="0" smtClean="0">
                <a:latin typeface="Arial"/>
                <a:ea typeface="Times New Roman"/>
                <a:cs typeface="Arial"/>
              </a:rPr>
              <a:t>While it is acceptable in theory, in real practice, the audience cannot be distant, separate [though empathetic] observers of the drama before them and simultaneously part of the performance by worshiping gods as the purpose of the performance itself.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Tasks</a:t>
            </a:r>
            <a:endParaRPr lang="en-US" dirty="0"/>
          </a:p>
        </p:txBody>
      </p:sp>
      <p:sp>
        <p:nvSpPr>
          <p:cNvPr id="3" name="Content Placeholder 2"/>
          <p:cNvSpPr>
            <a:spLocks noGrp="1"/>
          </p:cNvSpPr>
          <p:nvPr>
            <p:ph idx="1"/>
          </p:nvPr>
        </p:nvSpPr>
        <p:spPr/>
        <p:txBody>
          <a:bodyPr/>
          <a:lstStyle/>
          <a:p>
            <a:r>
              <a:rPr lang="en-US" dirty="0" smtClean="0"/>
              <a:t>Ritual Performance – Groups of 3 or 5. (2 class periods to prepare, followed by presentations)</a:t>
            </a:r>
          </a:p>
          <a:p>
            <a:r>
              <a:rPr lang="en-US" dirty="0" smtClean="0"/>
              <a:t>Story Telling – Groups of 3 – 5. (2 class periods to prepare, followed by presentation)</a:t>
            </a:r>
          </a:p>
          <a:p>
            <a:r>
              <a:rPr lang="en-US" dirty="0" smtClean="0"/>
              <a:t>Popular Entertainment – Austin’s Got Talent – 1 to 5 performers.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Theatre Is...</a:t>
            </a:r>
            <a:endParaRPr lang="en-US" dirty="0"/>
          </a:p>
        </p:txBody>
      </p:sp>
      <p:sp>
        <p:nvSpPr>
          <p:cNvPr id="3" name="Content Placeholder 2"/>
          <p:cNvSpPr>
            <a:spLocks noGrp="1"/>
          </p:cNvSpPr>
          <p:nvPr>
            <p:ph idx="1"/>
          </p:nvPr>
        </p:nvSpPr>
        <p:spPr/>
        <p:txBody>
          <a:bodyPr>
            <a:normAutofit/>
          </a:bodyPr>
          <a:lstStyle/>
          <a:p>
            <a:r>
              <a:rPr lang="en-US" dirty="0" smtClean="0"/>
              <a:t>We are drawn to an essential list of elements that are necessary for us to “know what theatre is”.  This list includes: </a:t>
            </a:r>
          </a:p>
          <a:p>
            <a:pPr lvl="1"/>
            <a:r>
              <a:rPr lang="en-US" dirty="0" smtClean="0"/>
              <a:t>imitation of action (people pretend to do something), </a:t>
            </a:r>
          </a:p>
          <a:p>
            <a:pPr lvl="1"/>
            <a:r>
              <a:rPr lang="en-US" dirty="0" smtClean="0"/>
              <a:t>representation of character, </a:t>
            </a:r>
          </a:p>
          <a:p>
            <a:pPr lvl="1"/>
            <a:r>
              <a:rPr lang="en-US" dirty="0" smtClean="0"/>
              <a:t>setting, </a:t>
            </a:r>
          </a:p>
          <a:p>
            <a:pPr lvl="1"/>
            <a:r>
              <a:rPr lang="en-US" dirty="0" smtClean="0"/>
              <a:t>narration, </a:t>
            </a:r>
          </a:p>
          <a:p>
            <a:pPr lvl="1"/>
            <a:r>
              <a:rPr lang="en-US" dirty="0" smtClean="0"/>
              <a:t>dialogue, </a:t>
            </a:r>
          </a:p>
          <a:p>
            <a:pPr lvl="1"/>
            <a:r>
              <a:rPr lang="en-US" dirty="0" smtClean="0"/>
              <a:t>separation of performers and audience.  </a:t>
            </a:r>
          </a:p>
          <a:p>
            <a:endParaRPr lang="en-US" dirty="0"/>
          </a:p>
        </p:txBody>
      </p:sp>
      <p:pic>
        <p:nvPicPr>
          <p:cNvPr id="4" name="Picture 3"/>
          <p:cNvPicPr>
            <a:picLocks noChangeAspect="1"/>
          </p:cNvPicPr>
          <p:nvPr/>
        </p:nvPicPr>
        <p:blipFill>
          <a:blip r:embed="rId2"/>
          <a:stretch>
            <a:fillRect/>
          </a:stretch>
        </p:blipFill>
        <p:spPr>
          <a:xfrm rot="1754904">
            <a:off x="5670835" y="4050485"/>
            <a:ext cx="3015963" cy="221170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Clues to Theatre’s Origins</a:t>
            </a:r>
            <a:endParaRPr lang="en-US" dirty="0"/>
          </a:p>
        </p:txBody>
      </p:sp>
      <p:sp>
        <p:nvSpPr>
          <p:cNvPr id="3" name="Content Placeholder 2"/>
          <p:cNvSpPr>
            <a:spLocks noGrp="1"/>
          </p:cNvSpPr>
          <p:nvPr>
            <p:ph idx="1"/>
          </p:nvPr>
        </p:nvSpPr>
        <p:spPr>
          <a:xfrm>
            <a:off x="0" y="1688344"/>
            <a:ext cx="9144000" cy="5169655"/>
          </a:xfrm>
        </p:spPr>
        <p:txBody>
          <a:bodyPr>
            <a:normAutofit/>
          </a:bodyPr>
          <a:lstStyle/>
          <a:p>
            <a:r>
              <a:rPr lang="en-US" dirty="0" smtClean="0"/>
              <a:t>Theatre in Everyday Life</a:t>
            </a:r>
          </a:p>
          <a:p>
            <a:pPr lvl="1"/>
            <a:r>
              <a:rPr lang="en-US" dirty="0" smtClean="0"/>
              <a:t>Theatre’s origins are likely the result of everyday life – both personal and communal.</a:t>
            </a:r>
          </a:p>
          <a:p>
            <a:pPr lvl="1"/>
            <a:r>
              <a:rPr lang="en-US" dirty="0" smtClean="0"/>
              <a:t>Theatre historians, anthropologists, and sociologist often point to everyday activities as possible explanations for the origins of theatre. Possible examples of such everyday activities include:</a:t>
            </a:r>
          </a:p>
          <a:p>
            <a:pPr lvl="4"/>
            <a:r>
              <a:rPr lang="en-US" dirty="0" smtClean="0"/>
              <a:t>Mimetic Theory:</a:t>
            </a:r>
          </a:p>
          <a:p>
            <a:pPr lvl="5"/>
            <a:r>
              <a:rPr lang="en-US" dirty="0" smtClean="0"/>
              <a:t>Imitation, Role Playing, &amp; Storytelling </a:t>
            </a:r>
          </a:p>
          <a:p>
            <a:pPr lvl="4"/>
            <a:r>
              <a:rPr lang="en-US" dirty="0" smtClean="0"/>
              <a:t>Ritual Theory:</a:t>
            </a:r>
          </a:p>
          <a:p>
            <a:pPr lvl="5"/>
            <a:r>
              <a:rPr lang="en-US" dirty="0" smtClean="0"/>
              <a:t>Ceremonies and Rituals</a:t>
            </a:r>
          </a:p>
          <a:p>
            <a:pPr lvl="4"/>
            <a:r>
              <a:rPr lang="en-US" dirty="0" smtClean="0"/>
              <a:t>Popular Entertainment</a:t>
            </a:r>
          </a:p>
          <a:p>
            <a:pPr lvl="4">
              <a:buNone/>
            </a:pPr>
            <a:endParaRPr lang="en-US" dirty="0"/>
          </a:p>
        </p:txBody>
      </p:sp>
      <p:pic>
        <p:nvPicPr>
          <p:cNvPr id="4" name="Picture 3"/>
          <p:cNvPicPr>
            <a:picLocks noChangeAspect="1"/>
          </p:cNvPicPr>
          <p:nvPr/>
        </p:nvPicPr>
        <p:blipFill>
          <a:blip r:embed="rId2"/>
          <a:stretch>
            <a:fillRect/>
          </a:stretch>
        </p:blipFill>
        <p:spPr>
          <a:xfrm>
            <a:off x="7123100" y="5238198"/>
            <a:ext cx="1563699" cy="130109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Mimetic Instinct Theory</a:t>
            </a:r>
            <a:endParaRPr lang="en-US" dirty="0"/>
          </a:p>
        </p:txBody>
      </p:sp>
      <p:sp>
        <p:nvSpPr>
          <p:cNvPr id="3" name="Content Placeholder 2"/>
          <p:cNvSpPr>
            <a:spLocks noGrp="1"/>
          </p:cNvSpPr>
          <p:nvPr>
            <p:ph idx="1"/>
          </p:nvPr>
        </p:nvSpPr>
        <p:spPr>
          <a:xfrm>
            <a:off x="457200" y="1731636"/>
            <a:ext cx="8229600" cy="4935163"/>
          </a:xfrm>
        </p:spPr>
        <p:txBody>
          <a:bodyPr>
            <a:normAutofit fontScale="92500" lnSpcReduction="10000"/>
          </a:bodyPr>
          <a:lstStyle/>
          <a:p>
            <a:r>
              <a:rPr lang="en-US" dirty="0" smtClean="0"/>
              <a:t>Imitation &amp; Role Play</a:t>
            </a:r>
          </a:p>
          <a:p>
            <a:pPr lvl="1"/>
            <a:r>
              <a:rPr lang="en-US" dirty="0" smtClean="0"/>
              <a:t>Imitation, or </a:t>
            </a:r>
            <a:r>
              <a:rPr lang="en-US" i="1" dirty="0" smtClean="0"/>
              <a:t>mimesis </a:t>
            </a:r>
            <a:r>
              <a:rPr lang="en-US" dirty="0" smtClean="0"/>
              <a:t>(imitation or representation)</a:t>
            </a:r>
            <a:r>
              <a:rPr lang="en-US" i="1" dirty="0" smtClean="0"/>
              <a:t>, </a:t>
            </a:r>
            <a:r>
              <a:rPr lang="en-US" dirty="0" smtClean="0"/>
              <a:t>is universal among children. (Discuss)</a:t>
            </a:r>
          </a:p>
          <a:p>
            <a:pPr lvl="1"/>
            <a:r>
              <a:rPr lang="en-US" dirty="0" smtClean="0"/>
              <a:t>We assume roles within our families and society, and individuals often adopt roles in accordance with familial and societal expectations. (Agree or Disagree)</a:t>
            </a:r>
          </a:p>
          <a:p>
            <a:pPr lvl="1"/>
            <a:r>
              <a:rPr lang="en-US" dirty="0" smtClean="0"/>
              <a:t>Aristotle, the Greek Philosopher, suggested that the theatre may have originated in the human instinct to imitate, and the delight we derive from imitation. </a:t>
            </a:r>
          </a:p>
          <a:p>
            <a:pPr lvl="1"/>
            <a:r>
              <a:rPr lang="en-US" dirty="0" smtClean="0"/>
              <a:t>When referring specifically to Greek theatre, he states in his Poetics that things like improvisations and sets of songs become repeatable verbatim, and then evolve slowly into more literary and sophisticated forms of performance.  This evolution allows for the first “actor” to appear, followed by the second actor, third actor, and theatre continued to evolve until it reached its natural form, and thus a stopping place. </a:t>
            </a:r>
            <a:endParaRPr lang="en-US" dirty="0"/>
          </a:p>
        </p:txBody>
      </p:sp>
      <p:pic>
        <p:nvPicPr>
          <p:cNvPr id="6" name="Picture 5" descr="MM900283639.GIF"/>
          <p:cNvPicPr>
            <a:picLocks noChangeAspect="1"/>
          </p:cNvPicPr>
          <p:nvPr/>
        </p:nvPicPr>
        <p:blipFill>
          <a:blip r:embed="rId2"/>
          <a:stretch>
            <a:fillRect/>
          </a:stretch>
        </p:blipFill>
        <p:spPr>
          <a:xfrm>
            <a:off x="7815263" y="274638"/>
            <a:ext cx="1168400" cy="1270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Mimetic Instinct Theory</a:t>
            </a:r>
            <a:endParaRPr lang="en-US" dirty="0"/>
          </a:p>
        </p:txBody>
      </p:sp>
      <p:sp>
        <p:nvSpPr>
          <p:cNvPr id="3" name="Content Placeholder 2"/>
          <p:cNvSpPr>
            <a:spLocks noGrp="1"/>
          </p:cNvSpPr>
          <p:nvPr>
            <p:ph idx="1"/>
          </p:nvPr>
        </p:nvSpPr>
        <p:spPr/>
        <p:txBody>
          <a:bodyPr/>
          <a:lstStyle/>
          <a:p>
            <a:r>
              <a:rPr lang="en-US" dirty="0" smtClean="0"/>
              <a:t>Storytelling &amp; Popular Entertainment</a:t>
            </a:r>
          </a:p>
          <a:p>
            <a:r>
              <a:rPr lang="en-US" dirty="0" smtClean="0"/>
              <a:t>Storytelling is a theatrical and found in every culture throughout the world. </a:t>
            </a:r>
          </a:p>
          <a:p>
            <a:pPr lvl="1"/>
            <a:r>
              <a:rPr lang="en-US" dirty="0" smtClean="0"/>
              <a:t>Experienced storytellers are able to elicit emotion while keeping cultural traditions alive. </a:t>
            </a:r>
          </a:p>
          <a:p>
            <a:pPr lvl="1"/>
            <a:r>
              <a:rPr lang="en-US" dirty="0" smtClean="0"/>
              <a:t>Often times storytellers would take on personalities, or roles, not unlike those on stage.</a:t>
            </a:r>
          </a:p>
          <a:p>
            <a:pPr>
              <a:buNone/>
            </a:pPr>
            <a:endParaRPr lang="en-US" dirty="0"/>
          </a:p>
        </p:txBody>
      </p:sp>
      <p:pic>
        <p:nvPicPr>
          <p:cNvPr id="4" name="Picture 3"/>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224817" y="4775252"/>
            <a:ext cx="1506016" cy="18097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Ritual Theory</a:t>
            </a:r>
            <a:endParaRPr lang="en-US" dirty="0"/>
          </a:p>
        </p:txBody>
      </p:sp>
      <p:sp>
        <p:nvSpPr>
          <p:cNvPr id="3" name="Content Placeholder 2"/>
          <p:cNvSpPr>
            <a:spLocks noGrp="1"/>
          </p:cNvSpPr>
          <p:nvPr>
            <p:ph idx="1"/>
          </p:nvPr>
        </p:nvSpPr>
        <p:spPr>
          <a:xfrm>
            <a:off x="457200" y="2057401"/>
            <a:ext cx="8229600" cy="4522816"/>
          </a:xfrm>
        </p:spPr>
        <p:txBody>
          <a:bodyPr>
            <a:normAutofit fontScale="92500" lnSpcReduction="10000"/>
          </a:bodyPr>
          <a:lstStyle/>
          <a:p>
            <a:pPr algn="just"/>
            <a:r>
              <a:rPr lang="en-US" dirty="0" smtClean="0">
                <a:latin typeface="Arial"/>
                <a:ea typeface="Times New Roman"/>
                <a:cs typeface="Arial"/>
              </a:rPr>
              <a:t>This </a:t>
            </a:r>
            <a:r>
              <a:rPr lang="en-US" dirty="0" smtClean="0">
                <a:latin typeface="Arial"/>
                <a:ea typeface="Times New Roman"/>
                <a:cs typeface="Arial"/>
              </a:rPr>
              <a:t>theory was developed by anthropologists in the late nineteenth and early twentieth centuries, and relies on the idea that theatre served a necessary social function.  </a:t>
            </a:r>
          </a:p>
          <a:p>
            <a:pPr algn="just"/>
            <a:r>
              <a:rPr lang="en-US" dirty="0" smtClean="0">
                <a:latin typeface="Arial"/>
                <a:ea typeface="Times New Roman"/>
                <a:cs typeface="Arial"/>
              </a:rPr>
              <a:t>Anthropologists believe that as humans develop a sense of causality (a connection between their actions and then something happening because of those actions); they begin to repeat actions over and over again in order to attempt achieving the same result. </a:t>
            </a:r>
          </a:p>
          <a:p>
            <a:pPr lvl="2" algn="just"/>
            <a:r>
              <a:rPr lang="en-US" dirty="0" smtClean="0"/>
              <a:t>An example of this would be that if a tribe was dancing and then it started to rain, early humans may connect dancing with rain, and start dancing when they want to “make it rain”.  This theory assumes that for early humans, theatre is </a:t>
            </a:r>
            <a:r>
              <a:rPr lang="en-US" i="1" dirty="0" smtClean="0"/>
              <a:t>efficacious</a:t>
            </a:r>
            <a:r>
              <a:rPr lang="en-US" dirty="0" smtClean="0"/>
              <a:t> (effective, has the power to produce a desired effect). </a:t>
            </a:r>
            <a:endParaRPr lang="en-US" dirty="0"/>
          </a:p>
        </p:txBody>
      </p:sp>
      <p:pic>
        <p:nvPicPr>
          <p:cNvPr id="4" name="Picture 3"/>
          <p:cNvPicPr>
            <a:picLocks noChangeAspect="1"/>
          </p:cNvPicPr>
          <p:nvPr/>
        </p:nvPicPr>
        <p:blipFill>
          <a:blip r:embed="rId2"/>
          <a:stretch>
            <a:fillRect/>
          </a:stretch>
        </p:blipFill>
        <p:spPr>
          <a:xfrm>
            <a:off x="7081010" y="274638"/>
            <a:ext cx="1809571" cy="178276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Ritual Theory</a:t>
            </a:r>
            <a:endParaRPr lang="en-US" dirty="0"/>
          </a:p>
        </p:txBody>
      </p:sp>
      <p:sp>
        <p:nvSpPr>
          <p:cNvPr id="3" name="Content Placeholder 2"/>
          <p:cNvSpPr>
            <a:spLocks noGrp="1"/>
          </p:cNvSpPr>
          <p:nvPr>
            <p:ph idx="1"/>
          </p:nvPr>
        </p:nvSpPr>
        <p:spPr/>
        <p:txBody>
          <a:bodyPr/>
          <a:lstStyle/>
          <a:p>
            <a:r>
              <a:rPr lang="en-US" dirty="0" smtClean="0"/>
              <a:t>Found in every human society, and they invariably have important theatrical elements</a:t>
            </a:r>
          </a:p>
          <a:p>
            <a:r>
              <a:rPr lang="en-US" dirty="0" smtClean="0"/>
              <a:t>A </a:t>
            </a:r>
            <a:r>
              <a:rPr lang="en-US" i="1" u="sng" dirty="0" smtClean="0"/>
              <a:t>ceremony</a:t>
            </a:r>
            <a:r>
              <a:rPr lang="en-US" dirty="0" smtClean="0"/>
              <a:t> is a formal religious or social occasion, usually led by a designated authority figure – such as a priest or chief. (ex. Graduation, inauguration, marriage, etc.)</a:t>
            </a:r>
          </a:p>
          <a:p>
            <a:r>
              <a:rPr lang="en-US" dirty="0" smtClean="0"/>
              <a:t>A </a:t>
            </a:r>
            <a:r>
              <a:rPr lang="en-US" i="1" u="sng" dirty="0" smtClean="0"/>
              <a:t>ritual</a:t>
            </a:r>
            <a:r>
              <a:rPr lang="en-US" dirty="0" smtClean="0"/>
              <a:t> is the acting out of an established prescribed procedure. (ex. Thanksgiving, Christmas, Yom Kippur, etc.)</a:t>
            </a:r>
          </a:p>
          <a:p>
            <a:pPr>
              <a:buNone/>
            </a:pPr>
            <a:endParaRPr lang="en-US" dirty="0"/>
          </a:p>
        </p:txBody>
      </p:sp>
      <p:pic>
        <p:nvPicPr>
          <p:cNvPr id="5" name="Picture 4"/>
          <p:cNvPicPr>
            <a:picLocks noChangeAspect="1"/>
          </p:cNvPicPr>
          <p:nvPr/>
        </p:nvPicPr>
        <p:blipFill>
          <a:blip r:embed="rId2"/>
          <a:stretch>
            <a:fillRect/>
          </a:stretch>
        </p:blipFill>
        <p:spPr>
          <a:xfrm>
            <a:off x="3004400" y="5048592"/>
            <a:ext cx="3520586" cy="145178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Ritual Theory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actions of ceremonial leaders bear a certain similarity to those of actors and actresses in dramatic presentations, who learn specific movements and repeat dialogue from a script or memorized oral tradition.</a:t>
            </a:r>
          </a:p>
          <a:p>
            <a:r>
              <a:rPr lang="en-US" dirty="0" smtClean="0"/>
              <a:t>Additionally, rituals and ceremonies generally follow a set sequence of events – some words and actions are repeated each time. </a:t>
            </a:r>
          </a:p>
          <a:p>
            <a:r>
              <a:rPr lang="en-US" dirty="0" smtClean="0"/>
              <a:t>Also, the costumes and properties employed in ceremonies and rituals reflect the theatre nature of the events. </a:t>
            </a:r>
          </a:p>
          <a:p>
            <a:r>
              <a:rPr lang="en-US" dirty="0" smtClean="0"/>
              <a:t>Egyptian society shows us how close the connection is between religious ceremony and ritual to the theatre. </a:t>
            </a:r>
            <a:endParaRPr lang="en-US" dirty="0"/>
          </a:p>
        </p:txBody>
      </p:sp>
      <p:pic>
        <p:nvPicPr>
          <p:cNvPr id="4" name="Picture 3"/>
          <p:cNvPicPr>
            <a:picLocks noChangeAspect="1"/>
          </p:cNvPicPr>
          <p:nvPr/>
        </p:nvPicPr>
        <p:blipFill>
          <a:blip r:embed="rId2"/>
          <a:stretch>
            <a:fillRect/>
          </a:stretch>
        </p:blipFill>
        <p:spPr>
          <a:xfrm rot="20985564">
            <a:off x="153545" y="153546"/>
            <a:ext cx="1897358" cy="189735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Abydos Ritual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Enacted for nearly 2000 years in ancient Egypt, circa 2,500 BC to around 550 BC at a sacred place classed Abydos.</a:t>
            </a:r>
          </a:p>
          <a:p>
            <a:r>
              <a:rPr lang="en-US" dirty="0" smtClean="0"/>
              <a:t>Plot:</a:t>
            </a:r>
          </a:p>
          <a:p>
            <a:pPr lvl="1"/>
            <a:r>
              <a:rPr lang="en-US" dirty="0" smtClean="0"/>
              <a:t>Egyptian god, Osiris, became the ruler of Egypt &amp; married his sister, Isis. Osiris’ brother was jealous of him, so he killed him and scattered his body parts throughout the kingdom. Isis recovered the pieces and invoked the aid of another god to bring Osiris back together and to life. He was brought back to life, but was not able to remain on Earth, so he was buried under Abydos and made to dwell there and decide the fate of people’s souls.</a:t>
            </a:r>
          </a:p>
          <a:p>
            <a:r>
              <a:rPr lang="en-US" dirty="0" smtClean="0"/>
              <a:t>While we do not have the actual text of the ritual, </a:t>
            </a:r>
            <a:r>
              <a:rPr lang="en-US" dirty="0" err="1" smtClean="0"/>
              <a:t>Ikhernofret</a:t>
            </a:r>
            <a:r>
              <a:rPr lang="en-US" dirty="0" smtClean="0"/>
              <a:t> wrote an account of the event when he participated in it sometime between 1887 and 1849.</a:t>
            </a:r>
          </a:p>
          <a:p>
            <a:endParaRPr lang="en-US" dirty="0"/>
          </a:p>
        </p:txBody>
      </p:sp>
      <p:pic>
        <p:nvPicPr>
          <p:cNvPr id="6" name="Picture 5"/>
          <p:cNvPicPr>
            <a:picLocks noChangeAspect="1"/>
          </p:cNvPicPr>
          <p:nvPr/>
        </p:nvPicPr>
        <p:blipFill>
          <a:blip r:embed="rId2"/>
          <a:stretch>
            <a:fillRect/>
          </a:stretch>
        </p:blipFill>
        <p:spPr>
          <a:xfrm>
            <a:off x="7075192" y="1"/>
            <a:ext cx="805804" cy="1625248"/>
          </a:xfrm>
          <a:prstGeom prst="rect">
            <a:avLst/>
          </a:prstGeom>
        </p:spPr>
      </p:pic>
      <p:pic>
        <p:nvPicPr>
          <p:cNvPr id="7" name="Picture 6"/>
          <p:cNvPicPr>
            <a:picLocks noChangeAspect="1"/>
          </p:cNvPicPr>
          <p:nvPr/>
        </p:nvPicPr>
        <p:blipFill>
          <a:blip r:embed="rId3"/>
          <a:stretch>
            <a:fillRect/>
          </a:stretch>
        </p:blipFill>
        <p:spPr>
          <a:xfrm flipH="1">
            <a:off x="457200" y="0"/>
            <a:ext cx="1719446" cy="162524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Focus.thmx</Template>
  <TotalTime>1646</TotalTime>
  <Words>981</Words>
  <Application>Microsoft Office PowerPoint</Application>
  <PresentationFormat>On-screen Show (4:3)</PresentationFormat>
  <Paragraphs>59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Focus</vt:lpstr>
      <vt:lpstr>Theatre 1</vt:lpstr>
      <vt:lpstr>What Theatre Is...</vt:lpstr>
      <vt:lpstr>Clues to Theatre’s Origins</vt:lpstr>
      <vt:lpstr>Mimetic Instinct Theory</vt:lpstr>
      <vt:lpstr>Mimetic Instinct Theory</vt:lpstr>
      <vt:lpstr>Ritual Theory</vt:lpstr>
      <vt:lpstr>Ritual Theory</vt:lpstr>
      <vt:lpstr>Ritual Theory</vt:lpstr>
      <vt:lpstr>The Abydos Ritual </vt:lpstr>
      <vt:lpstr>Popular Entertainment</vt:lpstr>
      <vt:lpstr>Origins of Theatre Pitfalls</vt:lpstr>
      <vt:lpstr>Performance Tasks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Theatre 1</dc:title>
  <dc:creator>Cory Kelley</dc:creator>
  <cp:lastModifiedBy>Cory Kelley</cp:lastModifiedBy>
  <cp:revision>7</cp:revision>
  <dcterms:created xsi:type="dcterms:W3CDTF">2014-12-01T02:43:56Z</dcterms:created>
  <dcterms:modified xsi:type="dcterms:W3CDTF">2014-12-02T14:10:39Z</dcterms:modified>
</cp:coreProperties>
</file>