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3FB48A2-F9A3-B643-B570-862EF09D9ED9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1CD97D-15A0-C14B-8299-6EFF7FA6E7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nEYHQ9dsc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Theatre in Context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Theatre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Plato: WHY ARE YOU WASTING YOUR TIME MAKING ITTERATIONS?!?!</a:t>
            </a:r>
          </a:p>
          <a:p>
            <a:r>
              <a:rPr lang="en-US" dirty="0" err="1" smtClean="0"/>
              <a:t>Itterations</a:t>
            </a:r>
            <a:r>
              <a:rPr lang="en-US" dirty="0" smtClean="0"/>
              <a:t> are distracting – particularly to young people. </a:t>
            </a:r>
          </a:p>
          <a:p>
            <a:r>
              <a:rPr lang="en-US" dirty="0" smtClean="0"/>
              <a:t>Many adults feel the same way today about your generation...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Itterations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</a:t>
            </a:r>
            <a:r>
              <a:rPr lang="en-US" dirty="0" err="1" smtClean="0"/>
              <a:t>Itterations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19042" r="20522"/>
          <a:stretch>
            <a:fillRect/>
          </a:stretch>
        </p:blipFill>
        <p:spPr>
          <a:xfrm>
            <a:off x="457199" y="1481328"/>
            <a:ext cx="3733427" cy="4735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627" y="1417637"/>
            <a:ext cx="4496173" cy="4589653"/>
          </a:xfrm>
          <a:prstGeom prst="rect">
            <a:avLst/>
          </a:prstGeom>
        </p:spPr>
      </p:pic>
      <p:sp>
        <p:nvSpPr>
          <p:cNvPr id="8" name="Diamond 7"/>
          <p:cNvSpPr/>
          <p:nvPr/>
        </p:nvSpPr>
        <p:spPr>
          <a:xfrm>
            <a:off x="3182096" y="2495176"/>
            <a:ext cx="2017059" cy="1957295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VS.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r_lkou8gIaWf1qazkdco1_500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7278" r="-2727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Aunt Lynda says...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: Realm of Forms (Pure and Good)</a:t>
            </a:r>
          </a:p>
          <a:p>
            <a:r>
              <a:rPr lang="en-US" dirty="0" smtClean="0"/>
              <a:t>2 : </a:t>
            </a:r>
            <a:r>
              <a:rPr lang="en-US" dirty="0" err="1" smtClean="0"/>
              <a:t>Itterations</a:t>
            </a:r>
            <a:r>
              <a:rPr lang="en-US" dirty="0" smtClean="0"/>
              <a:t> (Bad)</a:t>
            </a:r>
          </a:p>
          <a:p>
            <a:r>
              <a:rPr lang="en-US" dirty="0" smtClean="0"/>
              <a:t>3 : Mimesis (Lies!)</a:t>
            </a:r>
          </a:p>
          <a:p>
            <a:endParaRPr lang="en-US" dirty="0" smtClean="0"/>
          </a:p>
          <a:p>
            <a:r>
              <a:rPr lang="en-US" dirty="0" smtClean="0"/>
              <a:t>Plato believed that drama tells misleading half-truths or lies.</a:t>
            </a:r>
          </a:p>
          <a:p>
            <a:r>
              <a:rPr lang="en-US" dirty="0" smtClean="0"/>
              <a:t>Platonic Prejudice: don’t live in a world of fiction – live in the present and try to comprehend what’s real.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Plato’s Hierarchy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Avg. American watches 7 hours of TV a day.</a:t>
            </a:r>
          </a:p>
          <a:p>
            <a:r>
              <a:rPr lang="en-US" dirty="0" smtClean="0"/>
              <a:t>Plato would be concerned that we are getting lost in a world of mimesis. </a:t>
            </a:r>
          </a:p>
          <a:p>
            <a:r>
              <a:rPr lang="en-US" dirty="0" smtClean="0"/>
              <a:t>Now, </a:t>
            </a:r>
            <a:r>
              <a:rPr lang="en-US" smtClean="0"/>
              <a:t>the ultimate </a:t>
            </a:r>
            <a:r>
              <a:rPr lang="en-US" smtClean="0">
                <a:hlinkClick r:id="rId2"/>
              </a:rPr>
              <a:t>Platonic </a:t>
            </a:r>
            <a:r>
              <a:rPr lang="en-US" dirty="0" smtClean="0">
                <a:hlinkClick r:id="rId2"/>
              </a:rPr>
              <a:t>Nightmare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&amp; the World We Know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Mimesis is a complex Greek term.</a:t>
            </a:r>
          </a:p>
          <a:p>
            <a:r>
              <a:rPr lang="en-US" dirty="0" smtClean="0"/>
              <a:t>Why? Because we’re dealing with two different translations.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Plato’s translation: imitation is pejorative, like imitation crab meat – its just not as good as the real thing.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Aristotle’s translation: representation has a slightly more positive connotation.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342" y="3403261"/>
            <a:ext cx="1759657" cy="3454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dithyramb is choral chanting.</a:t>
            </a:r>
          </a:p>
          <a:p>
            <a:r>
              <a:rPr lang="en-US" dirty="0" smtClean="0"/>
              <a:t>12-15 choral members consisting of men or boys, and a choral leader who would lead the call and response.</a:t>
            </a:r>
          </a:p>
          <a:p>
            <a:r>
              <a:rPr lang="en-US" dirty="0" smtClean="0"/>
              <a:t>This would all be spoken in the third person (he, she, it, they said...). NOT in FIRST PERSON, until...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Dithyramb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649" y="274638"/>
            <a:ext cx="2138843" cy="1691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actor to step away from the chorus. </a:t>
            </a:r>
          </a:p>
          <a:p>
            <a:r>
              <a:rPr lang="en-US" dirty="0" smtClean="0"/>
              <a:t>What does it mean to “step away”?</a:t>
            </a:r>
          </a:p>
          <a:p>
            <a:pPr lvl="1"/>
            <a:r>
              <a:rPr lang="en-US" dirty="0" smtClean="0"/>
              <a:t>He creates the dialogic experience.</a:t>
            </a:r>
          </a:p>
          <a:p>
            <a:pPr lvl="2"/>
            <a:r>
              <a:rPr lang="en-US" dirty="0" smtClean="0"/>
              <a:t>By separating himself he creates the representation of the back and forth relationship between the choral leader and the chorus. However, not only that, he does so </a:t>
            </a:r>
            <a:r>
              <a:rPr lang="en-US" i="1" dirty="0" smtClean="0"/>
              <a:t>AS</a:t>
            </a:r>
            <a:r>
              <a:rPr lang="en-US" dirty="0" smtClean="0"/>
              <a:t> the character.</a:t>
            </a:r>
          </a:p>
          <a:p>
            <a:r>
              <a:rPr lang="en-US" dirty="0" smtClean="0"/>
              <a:t>Thus, Thespis becomes the 1</a:t>
            </a:r>
            <a:r>
              <a:rPr lang="en-US" baseline="30000" dirty="0" smtClean="0"/>
              <a:t>st</a:t>
            </a:r>
            <a:r>
              <a:rPr lang="en-US" dirty="0" smtClean="0"/>
              <a:t> Western Actor</a:t>
            </a:r>
          </a:p>
          <a:p>
            <a:pPr lvl="1"/>
            <a:r>
              <a:rPr lang="en-US" dirty="0" smtClean="0"/>
              <a:t>He Creates Theatrical MIMESIS!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THESPIS </a:t>
            </a:r>
            <a:endParaRPr lang="en-US" dirty="0"/>
          </a:p>
        </p:txBody>
      </p:sp>
      <p:pic>
        <p:nvPicPr>
          <p:cNvPr id="5" name="Picture 4" descr="InternationalThespianSoci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3835">
            <a:off x="6999190" y="4788485"/>
            <a:ext cx="1426464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6109018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 Western History to use the term ‘mimesis’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written records of mimesis can be found in Plato’s </a:t>
            </a:r>
            <a:r>
              <a:rPr lang="en-US" i="1" dirty="0" smtClean="0"/>
              <a:t>The </a:t>
            </a:r>
            <a:r>
              <a:rPr lang="en-US" i="1" dirty="0" err="1" smtClean="0"/>
              <a:t>Phaedo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The Republic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Plato perceives mimesis negatively: “mimesis is the process of doubling where one thing becomes two” – </a:t>
            </a:r>
            <a:r>
              <a:rPr lang="en-US" i="1" dirty="0" smtClean="0"/>
              <a:t>The Republic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8508">
            <a:off x="6571100" y="232306"/>
            <a:ext cx="2370662" cy="237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Plato’s concept of reality is his platform for his negative spin on mimesis.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Imitations can negatively influence and potentially disregard forms.  </a:t>
            </a:r>
          </a:p>
          <a:p>
            <a:r>
              <a:rPr lang="en-US" dirty="0" smtClean="0"/>
              <a:t>Chair is Complete: We can conceive of chairs because of their “chair-</a:t>
            </a:r>
            <a:r>
              <a:rPr lang="en-US" dirty="0" err="1" smtClean="0"/>
              <a:t>ness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We look for the common thread.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Realm of Forms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950" y="2348595"/>
            <a:ext cx="1536700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/>
          <a:srcRect l="7059" r="16471"/>
          <a:stretch>
            <a:fillRect/>
          </a:stretch>
        </p:blipFill>
        <p:spPr bwMode="auto">
          <a:xfrm>
            <a:off x="2666288" y="2348595"/>
            <a:ext cx="1536700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/>
          <a:srcRect r="4889"/>
          <a:stretch>
            <a:fillRect/>
          </a:stretch>
        </p:blipFill>
        <p:spPr bwMode="auto">
          <a:xfrm>
            <a:off x="6572850" y="2348595"/>
            <a:ext cx="1536700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074" y="2348595"/>
            <a:ext cx="1536700" cy="153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0" y="1053874"/>
            <a:ext cx="3679297" cy="3967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56" y="1284760"/>
            <a:ext cx="2978650" cy="3332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8917" y="2323277"/>
            <a:ext cx="126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7590839" y="2323277"/>
            <a:ext cx="1264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975" y="0"/>
            <a:ext cx="800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Plato’s Concern was this...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6932741" cy="5732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3014" r="13352"/>
          <a:stretch>
            <a:fillRect/>
          </a:stretch>
        </p:blipFill>
        <p:spPr>
          <a:xfrm rot="786108">
            <a:off x="7590078" y="4840399"/>
            <a:ext cx="1212225" cy="1905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177716" y="1417638"/>
            <a:ext cx="2424450" cy="2891053"/>
          </a:xfrm>
          <a:prstGeom prst="cloudCallout">
            <a:avLst>
              <a:gd name="adj1" fmla="val 26191"/>
              <a:gd name="adj2" fmla="val 64497"/>
            </a:avLst>
          </a:prstGeom>
          <a:gradFill flip="none" rotWithShape="1">
            <a:gsLst>
              <a:gs pos="0">
                <a:srgbClr val="FFFF00"/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WHAT’S THE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POINT?!?!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state (or nature) of justice? Government? Love? – To conceive of these things we have to think of them in the manner of form.</a:t>
            </a:r>
          </a:p>
          <a:p>
            <a:r>
              <a:rPr lang="en-US" dirty="0" smtClean="0"/>
              <a:t>Form </a:t>
            </a:r>
            <a:r>
              <a:rPr lang="en-US" i="1" dirty="0" smtClean="0"/>
              <a:t>is </a:t>
            </a:r>
            <a:r>
              <a:rPr lang="en-US" dirty="0" smtClean="0"/>
              <a:t>its essence, idea, category. </a:t>
            </a:r>
          </a:p>
          <a:p>
            <a:r>
              <a:rPr lang="en-US" dirty="0" smtClean="0"/>
              <a:t>After </a:t>
            </a:r>
            <a:r>
              <a:rPr lang="en-US" b="1" u="sng" dirty="0" smtClean="0"/>
              <a:t>FORM</a:t>
            </a:r>
            <a:r>
              <a:rPr lang="en-US" dirty="0" smtClean="0"/>
              <a:t> is ITTERATIONS.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Realm of Forms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952</TotalTime>
  <Words>477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Greek Theatre in Context</vt:lpstr>
      <vt:lpstr>Mimesis</vt:lpstr>
      <vt:lpstr>Dithyramb</vt:lpstr>
      <vt:lpstr>THESPIS </vt:lpstr>
      <vt:lpstr>PLATO</vt:lpstr>
      <vt:lpstr>Realm of Forms</vt:lpstr>
      <vt:lpstr>PowerPoint Presentation</vt:lpstr>
      <vt:lpstr>PowerPoint Presentation</vt:lpstr>
      <vt:lpstr>Realm of Forms</vt:lpstr>
      <vt:lpstr>Itterations</vt:lpstr>
      <vt:lpstr>Modern Day Itterations</vt:lpstr>
      <vt:lpstr>Aunt Lynda says...</vt:lpstr>
      <vt:lpstr>Plato’s Hierarchy</vt:lpstr>
      <vt:lpstr>Plato &amp; the World We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Cory Kelley</dc:creator>
  <cp:lastModifiedBy>Cory Kelley</cp:lastModifiedBy>
  <cp:revision>5</cp:revision>
  <dcterms:created xsi:type="dcterms:W3CDTF">2013-09-13T02:00:38Z</dcterms:created>
  <dcterms:modified xsi:type="dcterms:W3CDTF">2015-01-06T18:14:59Z</dcterms:modified>
</cp:coreProperties>
</file>